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16" r:id="rId1"/>
  </p:sldMasterIdLst>
  <p:notesMasterIdLst>
    <p:notesMasterId r:id="rId30"/>
  </p:notesMasterIdLst>
  <p:sldIdLst>
    <p:sldId id="294" r:id="rId2"/>
    <p:sldId id="257" r:id="rId3"/>
    <p:sldId id="291" r:id="rId4"/>
    <p:sldId id="310" r:id="rId5"/>
    <p:sldId id="258" r:id="rId6"/>
    <p:sldId id="263" r:id="rId7"/>
    <p:sldId id="293" r:id="rId8"/>
    <p:sldId id="292" r:id="rId9"/>
    <p:sldId id="304" r:id="rId10"/>
    <p:sldId id="275" r:id="rId11"/>
    <p:sldId id="284" r:id="rId12"/>
    <p:sldId id="285" r:id="rId13"/>
    <p:sldId id="305" r:id="rId14"/>
    <p:sldId id="301" r:id="rId15"/>
    <p:sldId id="311" r:id="rId16"/>
    <p:sldId id="302" r:id="rId17"/>
    <p:sldId id="303" r:id="rId18"/>
    <p:sldId id="297" r:id="rId19"/>
    <p:sldId id="296" r:id="rId20"/>
    <p:sldId id="308" r:id="rId21"/>
    <p:sldId id="309" r:id="rId22"/>
    <p:sldId id="298" r:id="rId23"/>
    <p:sldId id="312" r:id="rId24"/>
    <p:sldId id="300" r:id="rId25"/>
    <p:sldId id="313" r:id="rId26"/>
    <p:sldId id="306" r:id="rId27"/>
    <p:sldId id="307" r:id="rId28"/>
    <p:sldId id="314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33" autoAdjust="0"/>
    <p:restoredTop sz="94660"/>
  </p:normalViewPr>
  <p:slideViewPr>
    <p:cSldViewPr>
      <p:cViewPr varScale="1">
        <p:scale>
          <a:sx n="105" d="100"/>
          <a:sy n="105" d="100"/>
        </p:scale>
        <p:origin x="1206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9E30232-437C-4407-8FD7-ADD603B71658}" type="datetimeFigureOut">
              <a:rPr lang="fr-FR"/>
              <a:pPr>
                <a:defRPr/>
              </a:pPr>
              <a:t>24/03/2025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 smtClean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noProof="0" smtClean="0"/>
              <a:t>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FBD4AD4-F139-4478-A5E9-912AF55706D0}" type="slidenum">
              <a:rPr lang="fr-FR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BD4AD4-F139-4478-A5E9-912AF55706D0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11396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BD4AD4-F139-4478-A5E9-912AF55706D0}" type="slidenum">
              <a:rPr lang="fr-FR" smtClean="0"/>
              <a:pPr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4768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6D3766-B7C2-43BE-B918-9A152A3C43CD}" type="datetimeFigureOut">
              <a:rPr lang="fr-FR" smtClean="0"/>
              <a:pPr>
                <a:defRPr/>
              </a:pPr>
              <a:t>24/03/2025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39DAB-E28B-4E04-8974-336106A0B1D6}" type="slidenum">
              <a:rPr lang="fr-FR" altLang="fr-FR" smtClean="0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5450489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3321B7B-7D17-473B-A093-613771703822}" type="datetimeFigureOut">
              <a:rPr lang="fr-FR" smtClean="0"/>
              <a:pPr>
                <a:defRPr/>
              </a:pPr>
              <a:t>24/03/2025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A8D2A-B27C-4863-841D-188AAA05495F}" type="slidenum">
              <a:rPr lang="fr-FR" altLang="fr-FR" smtClean="0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711117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3321B7B-7D17-473B-A093-613771703822}" type="datetimeFigureOut">
              <a:rPr lang="fr-FR" smtClean="0"/>
              <a:pPr>
                <a:defRPr/>
              </a:pPr>
              <a:t>24/03/2025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A8D2A-B27C-4863-841D-188AAA05495F}" type="slidenum">
              <a:rPr lang="fr-FR" altLang="fr-FR" smtClean="0"/>
              <a:pPr/>
              <a:t>‹N°›</a:t>
            </a:fld>
            <a:endParaRPr lang="fr-FR" altLang="fr-FR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820726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3321B7B-7D17-473B-A093-613771703822}" type="datetimeFigureOut">
              <a:rPr lang="fr-FR" smtClean="0"/>
              <a:pPr>
                <a:defRPr/>
              </a:pPr>
              <a:t>24/03/2025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A8D2A-B27C-4863-841D-188AAA05495F}" type="slidenum">
              <a:rPr lang="fr-FR" altLang="fr-FR" smtClean="0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8978197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3321B7B-7D17-473B-A093-613771703822}" type="datetimeFigureOut">
              <a:rPr lang="fr-FR" smtClean="0"/>
              <a:pPr>
                <a:defRPr/>
              </a:pPr>
              <a:t>24/03/2025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A8D2A-B27C-4863-841D-188AAA05495F}" type="slidenum">
              <a:rPr lang="fr-FR" altLang="fr-FR" smtClean="0"/>
              <a:pPr/>
              <a:t>‹N°›</a:t>
            </a:fld>
            <a:endParaRPr lang="fr-FR" altLang="fr-FR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820956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3321B7B-7D17-473B-A093-613771703822}" type="datetimeFigureOut">
              <a:rPr lang="fr-FR" smtClean="0"/>
              <a:pPr>
                <a:defRPr/>
              </a:pPr>
              <a:t>24/03/2025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A8D2A-B27C-4863-841D-188AAA05495F}" type="slidenum">
              <a:rPr lang="fr-FR" altLang="fr-FR" smtClean="0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394578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79D7AD-F802-472F-8FB4-22D33D0E7A98}" type="datetimeFigureOut">
              <a:rPr lang="fr-FR" smtClean="0"/>
              <a:pPr>
                <a:defRPr/>
              </a:pPr>
              <a:t>24/03/2025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8EB8A-1D6C-4815-B73A-7EAB04145BE5}" type="slidenum">
              <a:rPr lang="fr-FR" altLang="fr-FR" smtClean="0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404126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F956264-097C-48D0-98C4-105A4FE807FC}" type="datetimeFigureOut">
              <a:rPr lang="fr-FR" smtClean="0"/>
              <a:pPr>
                <a:defRPr/>
              </a:pPr>
              <a:t>24/03/2025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440FB-40F8-4618-BC8B-D62464A6291E}" type="slidenum">
              <a:rPr lang="fr-FR" altLang="fr-FR" smtClean="0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168239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2596BE-8557-4DDB-AD39-83387724974B}" type="datetimeFigureOut">
              <a:rPr lang="fr-FR" smtClean="0"/>
              <a:pPr>
                <a:defRPr/>
              </a:pPr>
              <a:t>24/03/2025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CD0BF-28EA-444A-8EAE-A2FAE98C3F98}" type="slidenum">
              <a:rPr lang="fr-FR" altLang="fr-FR" smtClean="0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94012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063F263-5E75-4982-AEB8-B23BF15437A0}" type="datetimeFigureOut">
              <a:rPr lang="fr-FR" smtClean="0"/>
              <a:pPr>
                <a:defRPr/>
              </a:pPr>
              <a:t>24/03/2025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99A76-3DD5-42A6-8B2D-01FF8D2D4DFF}" type="slidenum">
              <a:rPr lang="fr-FR" altLang="fr-FR" smtClean="0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975849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7E950DF-9E86-4293-B726-ACCF6F41EBA4}" type="datetimeFigureOut">
              <a:rPr lang="fr-FR" smtClean="0"/>
              <a:pPr>
                <a:defRPr/>
              </a:pPr>
              <a:t>24/03/2025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E4784-940B-4347-9466-1A6AAE3EE9EF}" type="slidenum">
              <a:rPr lang="fr-FR" altLang="fr-FR" smtClean="0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35230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103782-9EBB-45D2-87F6-2318F7CB3D1F}" type="datetimeFigureOut">
              <a:rPr lang="fr-FR" smtClean="0"/>
              <a:pPr>
                <a:defRPr/>
              </a:pPr>
              <a:t>24/03/2025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E1E3F-9FBD-43EE-9956-858699213F00}" type="slidenum">
              <a:rPr lang="fr-FR" altLang="fr-FR" smtClean="0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615660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BF45023-E828-4A69-BF04-266AE46ABE7C}" type="datetimeFigureOut">
              <a:rPr lang="fr-FR" smtClean="0"/>
              <a:pPr>
                <a:defRPr/>
              </a:pPr>
              <a:t>24/03/2025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F6760-9F11-474D-B221-3A013027AAE8}" type="slidenum">
              <a:rPr lang="fr-FR" altLang="fr-FR" smtClean="0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36341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7A990DE-8197-4921-9018-6429F407F7DF}" type="datetimeFigureOut">
              <a:rPr lang="fr-FR" smtClean="0"/>
              <a:pPr>
                <a:defRPr/>
              </a:pPr>
              <a:t>24/03/2025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342DB-BA12-49B1-BB8F-32D34370E31C}" type="slidenum">
              <a:rPr lang="fr-FR" altLang="fr-FR" smtClean="0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163963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D78DDEC-A432-4986-9278-1F54B102D897}" type="datetimeFigureOut">
              <a:rPr lang="fr-FR" smtClean="0"/>
              <a:pPr>
                <a:defRPr/>
              </a:pPr>
              <a:t>24/03/2025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D3697-8C9B-40E9-B76E-F7654301A3EE}" type="slidenum">
              <a:rPr lang="fr-FR" altLang="fr-FR" smtClean="0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932978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9DFFDCB-D9E8-4BEA-B926-882920BFE040}" type="datetimeFigureOut">
              <a:rPr lang="fr-FR" smtClean="0"/>
              <a:pPr>
                <a:defRPr/>
              </a:pPr>
              <a:t>24/03/2025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0B433-111D-4217-9EA6-C9563D2DFA96}" type="slidenum">
              <a:rPr lang="fr-FR" altLang="fr-FR" smtClean="0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5310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3321B7B-7D17-473B-A093-613771703822}" type="datetimeFigureOut">
              <a:rPr lang="fr-FR" smtClean="0"/>
              <a:pPr>
                <a:defRPr/>
              </a:pPr>
              <a:t>24/03/2025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3DA8D2A-B27C-4863-841D-188AAA05495F}" type="slidenum">
              <a:rPr lang="fr-FR" altLang="fr-FR" smtClean="0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257056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  <p:sldLayoutId id="2147484128" r:id="rId12"/>
    <p:sldLayoutId id="2147484129" r:id="rId13"/>
    <p:sldLayoutId id="2147484130" r:id="rId14"/>
    <p:sldLayoutId id="2147484131" r:id="rId15"/>
    <p:sldLayoutId id="214748413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benoit-fourneyron.ent.auvergnerhonealpes.fr/les-formations-v2/la-filiere-du-lycee-des-metiers-de-l-armurerie/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1.ac-lyon.fr/greta/loire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png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7467600" cy="580926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Lycée des métiers de l’armurerie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484784"/>
            <a:ext cx="3312368" cy="24842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443" y="4122150"/>
            <a:ext cx="3339414" cy="24302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443" y="1464499"/>
            <a:ext cx="3339414" cy="25045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938" y="4122150"/>
            <a:ext cx="3381183" cy="24302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6"/>
          <a:srcRect l="59259" t="15217" r="26531" b="73370"/>
          <a:stretch/>
        </p:blipFill>
        <p:spPr>
          <a:xfrm>
            <a:off x="6804248" y="260648"/>
            <a:ext cx="2160240" cy="9758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61530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150900"/>
            <a:ext cx="7467600" cy="6140450"/>
          </a:xfrm>
        </p:spPr>
        <p:txBody>
          <a:bodyPr/>
          <a:lstStyle/>
          <a:p>
            <a:pPr lvl="1">
              <a:defRPr/>
            </a:pPr>
            <a:r>
              <a:rPr lang="fr-FR" u="sng" dirty="0" smtClean="0"/>
              <a:t>Thiers</a:t>
            </a:r>
            <a:r>
              <a:rPr lang="fr-FR" dirty="0" smtClean="0"/>
              <a:t> : programmé pour le 05/05/2024</a:t>
            </a:r>
          </a:p>
          <a:p>
            <a:pPr lvl="2">
              <a:defRPr/>
            </a:pPr>
            <a:r>
              <a:rPr lang="fr-FR" sz="2000" dirty="0" smtClean="0"/>
              <a:t>Visite du musée de la coutellerie thiernoise</a:t>
            </a:r>
          </a:p>
          <a:p>
            <a:pPr lvl="2">
              <a:defRPr/>
            </a:pPr>
            <a:r>
              <a:rPr lang="fr-FR" sz="2000" dirty="0" smtClean="0"/>
              <a:t>Visite du showroom</a:t>
            </a:r>
          </a:p>
          <a:p>
            <a:pPr lvl="2">
              <a:defRPr/>
            </a:pPr>
            <a:r>
              <a:rPr lang="fr-FR" sz="2000" dirty="0" smtClean="0"/>
              <a:t>Visite de la vallée des Rouets</a:t>
            </a:r>
          </a:p>
          <a:p>
            <a:pPr marL="731837" lvl="2" indent="0">
              <a:buNone/>
              <a:defRPr/>
            </a:pPr>
            <a:endParaRPr lang="fr-FR" dirty="0" smtClean="0">
              <a:solidFill>
                <a:srgbClr val="FF0000"/>
              </a:solidFill>
            </a:endParaRPr>
          </a:p>
          <a:p>
            <a:pPr marL="731837" lvl="2" indent="0">
              <a:buNone/>
              <a:defRPr/>
            </a:pPr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5" name="Image 4" descr="sans-titr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3066910"/>
            <a:ext cx="4176464" cy="31323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221125"/>
            <a:ext cx="3024336" cy="20112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8" t="6720" r="2811" b="9281"/>
          <a:stretch/>
        </p:blipFill>
        <p:spPr>
          <a:xfrm>
            <a:off x="5436096" y="2155167"/>
            <a:ext cx="3024336" cy="1800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1547664" y="304216"/>
            <a:ext cx="7467600" cy="580926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 </a:t>
            </a:r>
            <a:r>
              <a:rPr lang="fr-FR" sz="4000" dirty="0" smtClean="0"/>
              <a:t>Sorties Pédagogiques</a:t>
            </a:r>
            <a:endParaRPr lang="fr-FR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7467600" cy="580926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      </a:t>
            </a:r>
            <a:r>
              <a:rPr lang="fr-FR" sz="4000" dirty="0" smtClean="0"/>
              <a:t>Visite du Banc d’Epreuve</a:t>
            </a:r>
            <a:endParaRPr lang="fr-FR" sz="40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4"/>
          <a:stretch/>
        </p:blipFill>
        <p:spPr>
          <a:xfrm>
            <a:off x="1547664" y="2276872"/>
            <a:ext cx="4834003" cy="259228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l="13306" t="19224" r="50075" b="76036"/>
          <a:stretch/>
        </p:blipFill>
        <p:spPr>
          <a:xfrm>
            <a:off x="1763688" y="5445224"/>
            <a:ext cx="4968554" cy="4020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34082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        </a:t>
            </a:r>
            <a:r>
              <a:rPr lang="fr-FR" sz="4000" dirty="0" smtClean="0"/>
              <a:t>Interventions au lycée</a:t>
            </a:r>
            <a:endParaRPr lang="fr-FR" sz="4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980728"/>
            <a:ext cx="7467600" cy="5493224"/>
          </a:xfrm>
        </p:spPr>
        <p:txBody>
          <a:bodyPr>
            <a:normAutofit lnSpcReduction="10000"/>
          </a:bodyPr>
          <a:lstStyle/>
          <a:p>
            <a:pPr lvl="4"/>
            <a:endParaRPr lang="fr-FR" sz="2400" dirty="0" smtClean="0"/>
          </a:p>
          <a:p>
            <a:pPr lvl="4"/>
            <a:r>
              <a:rPr lang="fr-FR" sz="2400" dirty="0" smtClean="0"/>
              <a:t>Cartouches Sologne formation balistique par M. </a:t>
            </a:r>
            <a:r>
              <a:rPr lang="fr-FR" sz="2400" dirty="0" err="1" smtClean="0"/>
              <a:t>Vuillemey</a:t>
            </a:r>
            <a:r>
              <a:rPr lang="fr-FR" sz="2400" dirty="0" smtClean="0"/>
              <a:t>. </a:t>
            </a:r>
          </a:p>
          <a:p>
            <a:pPr lvl="1">
              <a:buNone/>
            </a:pPr>
            <a:endParaRPr lang="fr-FR" sz="2400" dirty="0" smtClean="0"/>
          </a:p>
          <a:p>
            <a:pPr lvl="4"/>
            <a:r>
              <a:rPr lang="fr-FR" sz="2400" dirty="0" smtClean="0"/>
              <a:t>Ets Humbert, présentation de l’entreprise et des produits distribués.</a:t>
            </a:r>
          </a:p>
          <a:p>
            <a:pPr lvl="1">
              <a:buNone/>
            </a:pPr>
            <a:endParaRPr lang="fr-FR" sz="2400" dirty="0" smtClean="0"/>
          </a:p>
          <a:p>
            <a:pPr lvl="4"/>
            <a:r>
              <a:rPr lang="fr-FR" sz="2400" dirty="0" smtClean="0"/>
              <a:t>Ets Verney-Carron formation SAV sur les produits de la marque.</a:t>
            </a:r>
          </a:p>
          <a:p>
            <a:pPr lvl="4"/>
            <a:endParaRPr lang="fr-FR" sz="2400" dirty="0"/>
          </a:p>
          <a:p>
            <a:pPr lvl="4"/>
            <a:r>
              <a:rPr lang="fr-FR" sz="2400" dirty="0" smtClean="0"/>
              <a:t>Présentation: Histoire de l’arme et législation.</a:t>
            </a:r>
          </a:p>
          <a:p>
            <a:pPr lvl="4"/>
            <a:endParaRPr lang="fr-FR" sz="2400" dirty="0" smtClean="0"/>
          </a:p>
          <a:p>
            <a:pPr lvl="4"/>
            <a:endParaRPr lang="fr-FR" sz="2400" dirty="0" smtClean="0"/>
          </a:p>
          <a:p>
            <a:pPr lvl="4"/>
            <a:endParaRPr lang="fr-FR" sz="2400" dirty="0" smtClean="0"/>
          </a:p>
          <a:p>
            <a:pPr lvl="4"/>
            <a:endParaRPr lang="fr-FR" sz="2400" dirty="0" smtClean="0"/>
          </a:p>
          <a:p>
            <a:pPr lvl="4"/>
            <a:endParaRPr lang="fr-FR" sz="2400" dirty="0" smtClean="0"/>
          </a:p>
          <a:p>
            <a:pPr lvl="4"/>
            <a:endParaRPr lang="fr-FR" sz="24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21082" t="52669" r="66421" b="16459"/>
          <a:stretch>
            <a:fillRect/>
          </a:stretch>
        </p:blipFill>
        <p:spPr bwMode="auto">
          <a:xfrm>
            <a:off x="672222" y="893196"/>
            <a:ext cx="985070" cy="13681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 l="6888" t="16652" r="65148" b="43901"/>
          <a:stretch>
            <a:fillRect/>
          </a:stretch>
        </p:blipFill>
        <p:spPr bwMode="auto">
          <a:xfrm>
            <a:off x="457200" y="2627668"/>
            <a:ext cx="1415114" cy="11223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 l="30995" t="20082" r="32362" b="50761"/>
          <a:stretch>
            <a:fillRect/>
          </a:stretch>
        </p:blipFill>
        <p:spPr bwMode="auto">
          <a:xfrm>
            <a:off x="396538" y="4139207"/>
            <a:ext cx="1609591" cy="7200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5"/>
          <a:srcRect l="25976" t="23663" r="63780" b="65565"/>
          <a:stretch/>
        </p:blipFill>
        <p:spPr>
          <a:xfrm>
            <a:off x="265229" y="5301208"/>
            <a:ext cx="1872207" cy="1108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Armurier</a:t>
            </a:r>
            <a:br>
              <a:rPr lang="fr-FR" dirty="0" smtClean="0"/>
            </a:br>
            <a:r>
              <a:rPr lang="fr-FR" dirty="0" smtClean="0"/>
              <a:t>Une profession règlementée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Le Décret n°2023-557 du 3 juillet 2023 à introduit l’</a:t>
            </a:r>
            <a:r>
              <a:rPr lang="fr-FR" i="1" u="sng" dirty="0"/>
              <a:t>autorisation préalable d’accès à la profession d’armurier</a:t>
            </a:r>
            <a:endParaRPr lang="fr-FR" dirty="0"/>
          </a:p>
          <a:p>
            <a:endParaRPr lang="fr-FR" dirty="0" smtClean="0"/>
          </a:p>
          <a:p>
            <a:pPr marL="0" indent="0" algn="ctr">
              <a:buNone/>
            </a:pPr>
            <a:r>
              <a:rPr lang="fr-FR" dirty="0"/>
              <a:t>A compter du </a:t>
            </a:r>
            <a:r>
              <a:rPr lang="fr-FR" dirty="0" smtClean="0"/>
              <a:t>01/01/2024</a:t>
            </a:r>
            <a:r>
              <a:rPr lang="fr-FR" dirty="0"/>
              <a:t>, tout candidat à nos formations devra préalablement </a:t>
            </a:r>
            <a:r>
              <a:rPr lang="fr-FR" dirty="0" smtClean="0"/>
              <a:t>: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/>
              <a:t>- </a:t>
            </a:r>
            <a:r>
              <a:rPr lang="fr-FR" dirty="0" smtClean="0"/>
              <a:t>Déposer </a:t>
            </a:r>
            <a:r>
              <a:rPr lang="fr-FR" dirty="0"/>
              <a:t>une demande d’autorisation auprès de la préfecture de son lieu de </a:t>
            </a:r>
            <a:r>
              <a:rPr lang="fr-FR" dirty="0" smtClean="0"/>
              <a:t>domicile. (formulaire fourni dans le dossier d’inscription) </a:t>
            </a:r>
            <a:endParaRPr lang="fr-FR" dirty="0"/>
          </a:p>
          <a:p>
            <a:r>
              <a:rPr lang="fr-FR" dirty="0"/>
              <a:t>- </a:t>
            </a:r>
            <a:r>
              <a:rPr lang="fr-FR" dirty="0" smtClean="0"/>
              <a:t>Fournir </a:t>
            </a:r>
            <a:r>
              <a:rPr lang="fr-FR" dirty="0"/>
              <a:t>à </a:t>
            </a:r>
            <a:r>
              <a:rPr lang="fr-FR" dirty="0" smtClean="0"/>
              <a:t>l’établissement, </a:t>
            </a:r>
            <a:r>
              <a:rPr lang="fr-FR" dirty="0"/>
              <a:t>son autorisation d’accès à la </a:t>
            </a:r>
            <a:r>
              <a:rPr lang="fr-FR" dirty="0" smtClean="0"/>
              <a:t>formation validée par la préfecture.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70697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7467600" cy="1143000"/>
          </a:xfrm>
        </p:spPr>
        <p:txBody>
          <a:bodyPr>
            <a:normAutofit fontScale="90000"/>
          </a:bodyPr>
          <a:lstStyle/>
          <a:p>
            <a:r>
              <a:rPr lang="fr-FR" sz="3600" b="1" dirty="0" smtClean="0"/>
              <a:t>          </a:t>
            </a:r>
            <a:r>
              <a:rPr lang="fr-FR" sz="4000" b="1" u="sng" dirty="0" smtClean="0"/>
              <a:t>Formation Initiale</a:t>
            </a:r>
            <a:r>
              <a:rPr lang="fr-FR" sz="4000" dirty="0" smtClean="0"/>
              <a:t/>
            </a:r>
            <a:br>
              <a:rPr lang="fr-FR" sz="4000" dirty="0" smtClean="0"/>
            </a:br>
            <a:r>
              <a:rPr lang="fr-FR" sz="4000" dirty="0" smtClean="0"/>
              <a:t>    Candidater en </a:t>
            </a:r>
            <a:r>
              <a:rPr lang="fr-FR" sz="4000" dirty="0"/>
              <a:t>CAP et </a:t>
            </a:r>
            <a:r>
              <a:rPr lang="fr-FR" sz="4000" dirty="0" smtClean="0"/>
              <a:t>BMA </a:t>
            </a:r>
            <a:r>
              <a:rPr lang="fr-FR" sz="4000" dirty="0"/>
              <a:t/>
            </a:r>
            <a:br>
              <a:rPr lang="fr-FR" sz="4000" dirty="0"/>
            </a:br>
            <a:endParaRPr lang="fr-FR" sz="4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1412776"/>
            <a:ext cx="8003232" cy="5904656"/>
          </a:xfrm>
        </p:spPr>
        <p:txBody>
          <a:bodyPr/>
          <a:lstStyle/>
          <a:p>
            <a:pPr>
              <a:buNone/>
            </a:pPr>
            <a:endParaRPr lang="fr-FR" dirty="0" smtClean="0"/>
          </a:p>
          <a:p>
            <a:endParaRPr lang="fr-FR" dirty="0" smtClean="0"/>
          </a:p>
          <a:p>
            <a:r>
              <a:rPr lang="fr-FR" dirty="0" smtClean="0"/>
              <a:t>BMA: 12 places disponibles</a:t>
            </a:r>
          </a:p>
          <a:p>
            <a:r>
              <a:rPr lang="fr-FR" dirty="0" smtClean="0"/>
              <a:t>CAP: 8 places disponibles</a:t>
            </a:r>
          </a:p>
          <a:p>
            <a:r>
              <a:rPr lang="fr-FR" dirty="0" smtClean="0"/>
              <a:t>Télécharger les dossiers disponibles sur le site du lycée.</a:t>
            </a:r>
          </a:p>
          <a:p>
            <a:r>
              <a:rPr lang="fr-FR" sz="1400" dirty="0">
                <a:hlinkClick r:id="rId2"/>
              </a:rPr>
              <a:t>https://benoit-fourneyron.ent.auvergnerhonealpes.fr/les-formations-v2/la-filiere-du-lycee-des-metiers-de-l-armurerie/</a:t>
            </a:r>
            <a:endParaRPr lang="fr-FR" sz="1400" dirty="0"/>
          </a:p>
          <a:p>
            <a:r>
              <a:rPr lang="fr-FR" dirty="0" smtClean="0"/>
              <a:t>Joindre au dossier un book personnel.</a:t>
            </a:r>
          </a:p>
          <a:p>
            <a:r>
              <a:rPr lang="fr-FR" dirty="0" smtClean="0">
                <a:solidFill>
                  <a:srgbClr val="FF0000"/>
                </a:solidFill>
              </a:rPr>
              <a:t>Dossier à retourner avant 16 février 2025. </a:t>
            </a:r>
            <a:r>
              <a:rPr lang="fr-FR" sz="1600" dirty="0" smtClean="0">
                <a:solidFill>
                  <a:srgbClr val="FF0000"/>
                </a:solidFill>
              </a:rPr>
              <a:t>(tout dossier incomplet ne sera pas examiné)</a:t>
            </a:r>
            <a:endParaRPr lang="fr-FR" dirty="0" smtClean="0"/>
          </a:p>
          <a:p>
            <a:r>
              <a:rPr lang="fr-FR" dirty="0" smtClean="0"/>
              <a:t>Le jury de sélection examine les dossiers début mars. </a:t>
            </a:r>
          </a:p>
          <a:p>
            <a:r>
              <a:rPr lang="fr-FR" dirty="0" smtClean="0"/>
              <a:t>Si votre dossier est retenu lors de la présélection vous serez convoqué pour un entretien ultérieur en présentiel.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81856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091208"/>
          </a:xfrm>
        </p:spPr>
        <p:txBody>
          <a:bodyPr>
            <a:noAutofit/>
          </a:bodyPr>
          <a:lstStyle/>
          <a:p>
            <a:r>
              <a:rPr lang="fr-FR" dirty="0"/>
              <a:t>D</a:t>
            </a:r>
            <a:r>
              <a:rPr lang="fr-FR" dirty="0" smtClean="0"/>
              <a:t>iplômes prérequis pour candidater :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9599" y="2132856"/>
            <a:ext cx="6347714" cy="3880773"/>
          </a:xfrm>
        </p:spPr>
        <p:txBody>
          <a:bodyPr>
            <a:normAutofit fontScale="92500" lnSpcReduction="10000"/>
          </a:bodyPr>
          <a:lstStyle/>
          <a:p>
            <a:r>
              <a:rPr lang="fr-FR" dirty="0" smtClean="0"/>
              <a:t>- CAP ébénisterie</a:t>
            </a:r>
          </a:p>
          <a:p>
            <a:r>
              <a:rPr lang="fr-FR" dirty="0" smtClean="0"/>
              <a:t>- </a:t>
            </a:r>
            <a:r>
              <a:rPr lang="fr-FR" dirty="0"/>
              <a:t>CAP </a:t>
            </a:r>
            <a:r>
              <a:rPr lang="fr-FR" dirty="0" smtClean="0"/>
              <a:t>Décolletage</a:t>
            </a:r>
            <a:endParaRPr lang="fr-FR" dirty="0"/>
          </a:p>
          <a:p>
            <a:r>
              <a:rPr lang="fr-FR" dirty="0"/>
              <a:t>- CAP Conduite de systèmes industriels </a:t>
            </a:r>
            <a:r>
              <a:rPr lang="fr-FR" dirty="0" err="1"/>
              <a:t>Opt</a:t>
            </a:r>
            <a:r>
              <a:rPr lang="fr-FR" dirty="0"/>
              <a:t>. Production et transformation des </a:t>
            </a:r>
            <a:r>
              <a:rPr lang="fr-FR" dirty="0" smtClean="0"/>
              <a:t>métaux</a:t>
            </a:r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r>
              <a:rPr lang="fr-FR" dirty="0" smtClean="0"/>
              <a:t>À privilégier: </a:t>
            </a:r>
            <a:endParaRPr lang="fr-FR" dirty="0"/>
          </a:p>
          <a:p>
            <a:r>
              <a:rPr lang="fr-FR" dirty="0"/>
              <a:t>- </a:t>
            </a:r>
            <a:r>
              <a:rPr lang="fr-FR" dirty="0" smtClean="0"/>
              <a:t>BAC </a:t>
            </a:r>
            <a:r>
              <a:rPr lang="fr-FR" dirty="0"/>
              <a:t>PRO Technicien en Réalisation de Produits Mécanique</a:t>
            </a:r>
          </a:p>
          <a:p>
            <a:r>
              <a:rPr lang="fr-FR" dirty="0"/>
              <a:t>- BAC PRO Microtechnique</a:t>
            </a:r>
          </a:p>
          <a:p>
            <a:r>
              <a:rPr lang="fr-FR" dirty="0"/>
              <a:t>- BAC PRO Technicien Modeleur</a:t>
            </a:r>
          </a:p>
          <a:p>
            <a:r>
              <a:rPr lang="fr-FR" dirty="0"/>
              <a:t>- BAC +2 ou plus en mécanique</a:t>
            </a:r>
          </a:p>
          <a:p>
            <a:r>
              <a:rPr lang="fr-FR" dirty="0"/>
              <a:t>- BMA ou DMA Ébénisterie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999796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b="1" dirty="0" smtClean="0"/>
              <a:t>                 </a:t>
            </a:r>
            <a:r>
              <a:rPr lang="fr-FR" b="1" u="sng" dirty="0" smtClean="0"/>
              <a:t>GRETA</a:t>
            </a:r>
            <a:br>
              <a:rPr lang="fr-FR" b="1" u="sng" dirty="0" smtClean="0"/>
            </a:br>
            <a:r>
              <a:rPr lang="fr-FR" b="1" dirty="0" smtClean="0"/>
              <a:t>          </a:t>
            </a:r>
            <a:r>
              <a:rPr lang="fr-FR" dirty="0" smtClean="0"/>
              <a:t>Candidater en CAP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4 places sont disponibles annuellement  en CAP initial pour les candidats GRETA.</a:t>
            </a:r>
          </a:p>
          <a:p>
            <a:r>
              <a:rPr lang="fr-FR" dirty="0"/>
              <a:t>Horaire hebdomadaire </a:t>
            </a:r>
            <a:r>
              <a:rPr lang="fr-FR" dirty="0" smtClean="0"/>
              <a:t>idem formation initiale (30H)</a:t>
            </a:r>
          </a:p>
          <a:p>
            <a:r>
              <a:rPr lang="fr-FR" dirty="0" smtClean="0"/>
              <a:t>Stages en entreprise 8 semaines + 6 semaines</a:t>
            </a:r>
          </a:p>
          <a:p>
            <a:endParaRPr lang="fr-FR" dirty="0" smtClean="0"/>
          </a:p>
          <a:p>
            <a:r>
              <a:rPr lang="fr-FR" dirty="0" smtClean="0"/>
              <a:t>Pour candidater, se rapprocher du GRETA Loire:</a:t>
            </a:r>
          </a:p>
          <a:p>
            <a:pPr marL="0" indent="0">
              <a:buNone/>
            </a:pPr>
            <a:r>
              <a:rPr lang="fr-FR" dirty="0">
                <a:hlinkClick r:id="rId2"/>
              </a:rPr>
              <a:t>https://www1.ac-lyon.fr/greta/loire</a:t>
            </a:r>
            <a:endParaRPr lang="fr-FR" dirty="0" smtClean="0"/>
          </a:p>
          <a:p>
            <a:pPr marL="0" indent="0">
              <a:buNone/>
            </a:pPr>
            <a:endParaRPr lang="fr-FR" dirty="0"/>
          </a:p>
          <a:p>
            <a:r>
              <a:rPr lang="fr-FR" dirty="0" smtClean="0"/>
              <a:t>Sélection  avec entretien mi-mars.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35046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b="1" dirty="0" smtClean="0"/>
              <a:t>              </a:t>
            </a:r>
            <a:r>
              <a:rPr lang="fr-FR" b="1" u="sng" dirty="0" smtClean="0"/>
              <a:t>Alternance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         Candidater en CAP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 smtClean="0"/>
              <a:t>12 places disponibles annuellement.</a:t>
            </a:r>
          </a:p>
          <a:p>
            <a:endParaRPr lang="fr-FR" dirty="0" smtClean="0"/>
          </a:p>
          <a:p>
            <a:r>
              <a:rPr lang="fr-FR" dirty="0" smtClean="0"/>
              <a:t>Pour candidater vous devez disposer d’une promesse de contrat d’apprentissage signée par l’entreprise.</a:t>
            </a:r>
          </a:p>
          <a:p>
            <a:endParaRPr lang="fr-FR" dirty="0"/>
          </a:p>
          <a:p>
            <a:r>
              <a:rPr lang="fr-FR" dirty="0" smtClean="0"/>
              <a:t>Les prérequis sont identiques à ceux de la formation initiale.</a:t>
            </a:r>
          </a:p>
          <a:p>
            <a:endParaRPr lang="fr-FR" dirty="0"/>
          </a:p>
          <a:p>
            <a:r>
              <a:rPr lang="fr-FR" dirty="0" smtClean="0"/>
              <a:t>Pour plus de renseignements contacter: </a:t>
            </a:r>
          </a:p>
          <a:p>
            <a:pPr marL="0" indent="0">
              <a:buNone/>
            </a:pPr>
            <a:r>
              <a:rPr lang="fr-FR" dirty="0" smtClean="0"/>
              <a:t>          Mme Rochette D.D.F.P.T.   LP Benoit Fourneyron</a:t>
            </a:r>
          </a:p>
          <a:p>
            <a:pPr marL="0" indent="0">
              <a:buNone/>
            </a:pPr>
            <a:r>
              <a:rPr lang="fr-FR" dirty="0" smtClean="0"/>
              <a:t>          Sophie.Rochette@ac-lyon.fr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8186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0151" y="332656"/>
            <a:ext cx="7467600" cy="580926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    Conditions complémentaires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6811" y="1340768"/>
            <a:ext cx="7467600" cy="4873752"/>
          </a:xfrm>
        </p:spPr>
        <p:txBody>
          <a:bodyPr/>
          <a:lstStyle/>
          <a:p>
            <a:pPr marL="0" indent="0"/>
            <a:r>
              <a:rPr lang="fr-FR" dirty="0" smtClean="0"/>
              <a:t>Pour </a:t>
            </a:r>
            <a:r>
              <a:rPr lang="fr-FR" dirty="0"/>
              <a:t>les BMA il est nécessaire d’être titulaire d’un titre permettant </a:t>
            </a:r>
            <a:r>
              <a:rPr lang="fr-FR" dirty="0" smtClean="0"/>
              <a:t>l’acquisition </a:t>
            </a:r>
            <a:r>
              <a:rPr lang="fr-FR" dirty="0"/>
              <a:t>et la détention d’arme de catégorie </a:t>
            </a:r>
            <a:r>
              <a:rPr lang="fr-FR" dirty="0" smtClean="0"/>
              <a:t>C.                   </a:t>
            </a:r>
            <a:r>
              <a:rPr lang="fr-FR" dirty="0"/>
              <a:t>(permis de chasser validé ou licence de </a:t>
            </a:r>
            <a:r>
              <a:rPr lang="fr-FR" dirty="0" smtClean="0"/>
              <a:t>tir)</a:t>
            </a:r>
          </a:p>
          <a:p>
            <a:pPr marL="0" indent="0"/>
            <a:endParaRPr lang="fr-FR" dirty="0" smtClean="0"/>
          </a:p>
          <a:p>
            <a:pPr marL="0" indent="0"/>
            <a:r>
              <a:rPr lang="fr-FR" dirty="0" smtClean="0"/>
              <a:t>Suite à l’envoi de votre dossier de candidature un rendez-vous pour un entretien complémentaire vous sera proposé. </a:t>
            </a:r>
          </a:p>
          <a:p>
            <a:pPr marL="0" indent="0"/>
            <a:endParaRPr lang="fr-FR" dirty="0" smtClean="0"/>
          </a:p>
          <a:p>
            <a:pPr marL="0" indent="0"/>
            <a:r>
              <a:rPr lang="fr-FR" dirty="0" smtClean="0"/>
              <a:t>Le nombre de places étant limité il vous est recommandé de formuler des vœux complémentaires sur </a:t>
            </a:r>
            <a:r>
              <a:rPr lang="fr-FR" dirty="0"/>
              <a:t>P</a:t>
            </a:r>
            <a:r>
              <a:rPr lang="fr-FR" dirty="0" smtClean="0"/>
              <a:t>arcoursup </a:t>
            </a:r>
            <a:r>
              <a:rPr lang="fr-FR" dirty="0"/>
              <a:t>au cas </a:t>
            </a:r>
            <a:r>
              <a:rPr lang="fr-FR" dirty="0" smtClean="0"/>
              <a:t>où votre candidature ne serait pas retenue.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5626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7467600" cy="652934"/>
          </a:xfrm>
        </p:spPr>
        <p:txBody>
          <a:bodyPr>
            <a:normAutofit/>
          </a:bodyPr>
          <a:lstStyle/>
          <a:p>
            <a:r>
              <a:rPr lang="fr-FR" dirty="0" smtClean="0"/>
              <a:t>Coût de la formation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49441" y="1628800"/>
            <a:ext cx="7467600" cy="4873752"/>
          </a:xfrm>
        </p:spPr>
        <p:txBody>
          <a:bodyPr>
            <a:normAutofit lnSpcReduction="10000"/>
          </a:bodyPr>
          <a:lstStyle/>
          <a:p>
            <a:r>
              <a:rPr lang="fr-FR" dirty="0"/>
              <a:t>O</a:t>
            </a:r>
            <a:r>
              <a:rPr lang="fr-FR" dirty="0" smtClean="0"/>
              <a:t>utillage environ 800€</a:t>
            </a:r>
            <a:r>
              <a:rPr lang="fr-FR" baseline="30000" dirty="0" smtClean="0"/>
              <a:t> </a:t>
            </a:r>
            <a:r>
              <a:rPr lang="fr-FR" dirty="0" smtClean="0"/>
              <a:t> au total, dont </a:t>
            </a:r>
            <a:r>
              <a:rPr lang="fr-FR" dirty="0"/>
              <a:t>environ 300</a:t>
            </a:r>
            <a:r>
              <a:rPr lang="fr-FR" dirty="0" smtClean="0"/>
              <a:t>€ à financer lors de l’inscription. (limes)</a:t>
            </a:r>
          </a:p>
          <a:p>
            <a:endParaRPr lang="fr-FR" dirty="0" smtClean="0"/>
          </a:p>
          <a:p>
            <a:r>
              <a:rPr lang="fr-FR" dirty="0" smtClean="0"/>
              <a:t>Pour les BMA financement du projet E2 environ 1000€ à 1200€ + un PC pour élaboration plans SW et dossiers,</a:t>
            </a:r>
          </a:p>
          <a:p>
            <a:pPr marL="0" indent="0">
              <a:buNone/>
            </a:pPr>
            <a:endParaRPr lang="fr-FR" dirty="0" smtClean="0"/>
          </a:p>
          <a:p>
            <a:r>
              <a:rPr lang="fr-FR" dirty="0" smtClean="0"/>
              <a:t>Il n’y a pas d’hébergement possible en internat cependant l’accès à la location est aisé à St Etienne.</a:t>
            </a:r>
          </a:p>
          <a:p>
            <a:endParaRPr lang="fr-FR" dirty="0" smtClean="0"/>
          </a:p>
          <a:p>
            <a:r>
              <a:rPr lang="fr-FR" dirty="0" smtClean="0"/>
              <a:t>Possibilité de prendre les repas au restaurant scolaire. (système de carte et décompte à l’unité)</a:t>
            </a:r>
          </a:p>
          <a:p>
            <a:endParaRPr lang="fr-FR" dirty="0" smtClean="0"/>
          </a:p>
          <a:p>
            <a:r>
              <a:rPr lang="fr-FR" dirty="0" smtClean="0"/>
              <a:t>Le lycée est desservi par les transports en commun dont une ligne en direction de la gare.</a:t>
            </a:r>
          </a:p>
          <a:p>
            <a:endParaRPr lang="fr-FR" dirty="0" smtClean="0"/>
          </a:p>
          <a:p>
            <a:endParaRPr lang="fr-FR" dirty="0" smtClean="0"/>
          </a:p>
          <a:p>
            <a:pPr marL="0" indent="0">
              <a:buNone/>
            </a:pP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3092334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43836" y="404664"/>
            <a:ext cx="7467600" cy="580926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dirty="0" smtClean="0"/>
              <a:t>Les diplômes préparés</a:t>
            </a:r>
            <a:endParaRPr lang="fr-FR" dirty="0"/>
          </a:p>
        </p:txBody>
      </p:sp>
      <p:sp>
        <p:nvSpPr>
          <p:cNvPr id="13315" name="Espace réservé du contenu 2"/>
          <p:cNvSpPr>
            <a:spLocks noGrp="1"/>
          </p:cNvSpPr>
          <p:nvPr>
            <p:ph idx="1"/>
          </p:nvPr>
        </p:nvSpPr>
        <p:spPr>
          <a:xfrm>
            <a:off x="443836" y="1268760"/>
            <a:ext cx="7467600" cy="3071812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fr-FR" altLang="fr-FR" dirty="0" smtClean="0"/>
              <a:t>Le CAP en 1 an</a:t>
            </a:r>
          </a:p>
          <a:p>
            <a:pPr eaLnBrk="1" hangingPunct="1"/>
            <a:endParaRPr lang="fr-FR" altLang="fr-FR" dirty="0" smtClean="0"/>
          </a:p>
          <a:p>
            <a:pPr lvl="1" eaLnBrk="1" hangingPunct="1"/>
            <a:r>
              <a:rPr lang="fr-FR" altLang="fr-FR" dirty="0" smtClean="0"/>
              <a:t>Horaires hebdomadaires</a:t>
            </a:r>
          </a:p>
          <a:p>
            <a:pPr lvl="2" eaLnBrk="1" hangingPunct="1"/>
            <a:r>
              <a:rPr lang="fr-FR" altLang="fr-FR" sz="1800" dirty="0" smtClean="0"/>
              <a:t>Enseignement professionnel 		    24h</a:t>
            </a:r>
          </a:p>
          <a:p>
            <a:pPr lvl="2" eaLnBrk="1" hangingPunct="1"/>
            <a:r>
              <a:rPr lang="fr-FR" altLang="fr-FR" sz="1800" dirty="0" smtClean="0"/>
              <a:t>Anglais appliqué                                1h</a:t>
            </a:r>
          </a:p>
          <a:p>
            <a:pPr lvl="2" eaLnBrk="1" hangingPunct="1"/>
            <a:r>
              <a:rPr lang="fr-FR" altLang="fr-FR" sz="1800" dirty="0" smtClean="0"/>
              <a:t>Arts appliqués				             1h</a:t>
            </a:r>
          </a:p>
          <a:p>
            <a:pPr lvl="2" eaLnBrk="1" hangingPunct="1"/>
            <a:r>
              <a:rPr lang="fr-FR" altLang="fr-FR" sz="1800" dirty="0" smtClean="0"/>
              <a:t>Etude de construction			      3h</a:t>
            </a:r>
          </a:p>
          <a:p>
            <a:pPr lvl="2" eaLnBrk="1" hangingPunct="1"/>
            <a:r>
              <a:rPr lang="fr-FR" altLang="fr-FR" sz="1800" dirty="0" smtClean="0"/>
              <a:t>Prévention Santé Environnement	      1h</a:t>
            </a:r>
          </a:p>
          <a:p>
            <a:pPr lvl="2" eaLnBrk="1" hangingPunct="1"/>
            <a:endParaRPr lang="fr-FR" altLang="fr-FR" sz="1800" dirty="0" smtClean="0"/>
          </a:p>
          <a:p>
            <a:pPr lvl="2" eaLnBrk="1" hangingPunct="1"/>
            <a:endParaRPr lang="fr-FR" altLang="fr-FR" sz="1800" dirty="0" smtClean="0"/>
          </a:p>
          <a:p>
            <a:pPr lvl="2" eaLnBrk="1" hangingPunct="1">
              <a:buFont typeface="Wingdings" pitchFamily="2" charset="2"/>
              <a:buNone/>
            </a:pPr>
            <a:endParaRPr lang="fr-FR" altLang="fr-FR" sz="1800" dirty="0" smtClean="0"/>
          </a:p>
        </p:txBody>
      </p:sp>
      <p:sp>
        <p:nvSpPr>
          <p:cNvPr id="4" name="Espace réservé du contenu 2"/>
          <p:cNvSpPr txBox="1">
            <a:spLocks/>
          </p:cNvSpPr>
          <p:nvPr/>
        </p:nvSpPr>
        <p:spPr>
          <a:xfrm>
            <a:off x="0" y="4076700"/>
            <a:ext cx="8572500" cy="307181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74320" indent="-274320" eaLnBrk="1" fontAlgn="auto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defRPr/>
            </a:pPr>
            <a:endParaRPr lang="fr-FR" sz="2400" dirty="0">
              <a:latin typeface="+mn-lt"/>
              <a:cs typeface="+mn-cs"/>
            </a:endParaRPr>
          </a:p>
          <a:p>
            <a:pPr marL="640080" lvl="1" indent="-274320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defRPr/>
            </a:pPr>
            <a:r>
              <a:rPr lang="fr-FR" sz="2100" dirty="0" smtClean="0">
                <a:latin typeface="+mn-lt"/>
                <a:cs typeface="+mn-cs"/>
              </a:rPr>
              <a:t>8 </a:t>
            </a:r>
            <a:r>
              <a:rPr lang="fr-FR" sz="2100" dirty="0">
                <a:latin typeface="+mn-lt"/>
                <a:cs typeface="+mn-cs"/>
              </a:rPr>
              <a:t>semaines de période de formation en milieu professionnel réparties sur l’année scolaire</a:t>
            </a:r>
            <a:r>
              <a:rPr lang="fr-FR" sz="2100" dirty="0" smtClean="0">
                <a:latin typeface="+mn-lt"/>
                <a:cs typeface="+mn-cs"/>
              </a:rPr>
              <a:t>.</a:t>
            </a:r>
          </a:p>
          <a:p>
            <a:pPr marL="640080" lvl="1" indent="-274320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defRPr/>
            </a:pPr>
            <a:endParaRPr lang="fr-FR" sz="2100" dirty="0">
              <a:latin typeface="+mn-lt"/>
              <a:cs typeface="+mn-cs"/>
            </a:endParaRPr>
          </a:p>
          <a:p>
            <a:pPr marL="640080" lvl="1" indent="-274320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defRPr/>
            </a:pPr>
            <a:r>
              <a:rPr lang="fr-FR" sz="2100" dirty="0" smtClean="0">
                <a:latin typeface="+mn-lt"/>
                <a:cs typeface="+mn-cs"/>
              </a:rPr>
              <a:t>A l’issue du CAP, possibilité de candidater pour s’inscrire en BMA armurerie.</a:t>
            </a:r>
            <a:endParaRPr lang="fr-FR" sz="2100" dirty="0">
              <a:latin typeface="+mn-lt"/>
              <a:cs typeface="+mn-cs"/>
            </a:endParaRPr>
          </a:p>
          <a:p>
            <a:pPr lvl="2" indent="-182880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/>
            </a:pPr>
            <a:endParaRPr lang="fr-FR" dirty="0">
              <a:latin typeface="+mn-lt"/>
              <a:cs typeface="+mn-cs"/>
            </a:endParaRPr>
          </a:p>
          <a:p>
            <a:pPr lvl="2" indent="-182880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/>
            </a:pPr>
            <a:endParaRPr lang="fr-FR" dirty="0">
              <a:latin typeface="+mn-lt"/>
              <a:cs typeface="+mn-cs"/>
            </a:endParaRPr>
          </a:p>
          <a:p>
            <a:pPr lvl="2" indent="-182880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/>
            </a:pPr>
            <a:endParaRPr lang="fr-FR" dirty="0">
              <a:latin typeface="+mn-lt"/>
              <a:cs typeface="+mn-cs"/>
            </a:endParaRPr>
          </a:p>
          <a:p>
            <a:pPr lvl="2" indent="-182880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accent1">
                  <a:shade val="75000"/>
                </a:schemeClr>
              </a:buClr>
              <a:buSzPct val="60000"/>
              <a:buFont typeface="Wingdings"/>
              <a:buNone/>
              <a:defRPr/>
            </a:pPr>
            <a:endParaRPr lang="fr-FR" dirty="0"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Débouchés professionnels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Armurier </a:t>
            </a:r>
            <a:r>
              <a:rPr lang="fr-FR" dirty="0"/>
              <a:t>polyvalent : Réparation et vente en magasin de détail</a:t>
            </a:r>
            <a:r>
              <a:rPr lang="fr-FR" dirty="0" smtClean="0"/>
              <a:t>.</a:t>
            </a:r>
          </a:p>
          <a:p>
            <a:endParaRPr lang="fr-FR" dirty="0"/>
          </a:p>
          <a:p>
            <a:r>
              <a:rPr lang="fr-FR" dirty="0" smtClean="0"/>
              <a:t>Technicien </a:t>
            </a:r>
            <a:r>
              <a:rPr lang="fr-FR" dirty="0"/>
              <a:t>en SAV : Réseau distributeur</a:t>
            </a:r>
            <a:r>
              <a:rPr lang="fr-FR" dirty="0" smtClean="0"/>
              <a:t>.</a:t>
            </a:r>
          </a:p>
          <a:p>
            <a:endParaRPr lang="fr-FR" dirty="0"/>
          </a:p>
          <a:p>
            <a:r>
              <a:rPr lang="fr-FR" dirty="0" smtClean="0"/>
              <a:t>Artisan </a:t>
            </a:r>
            <a:r>
              <a:rPr lang="fr-FR" dirty="0"/>
              <a:t>armurier : Réparation et fabrication</a:t>
            </a:r>
            <a:r>
              <a:rPr lang="fr-FR" dirty="0" smtClean="0"/>
              <a:t>.</a:t>
            </a:r>
          </a:p>
          <a:p>
            <a:endParaRPr lang="fr-FR" dirty="0"/>
          </a:p>
          <a:p>
            <a:r>
              <a:rPr lang="fr-FR" dirty="0" smtClean="0"/>
              <a:t>Ministère </a:t>
            </a:r>
            <a:r>
              <a:rPr lang="fr-FR" dirty="0"/>
              <a:t>de la défense</a:t>
            </a:r>
            <a:r>
              <a:rPr lang="fr-FR" dirty="0" smtClean="0"/>
              <a:t>.</a:t>
            </a:r>
          </a:p>
          <a:p>
            <a:endParaRPr lang="fr-FR" dirty="0"/>
          </a:p>
          <a:p>
            <a:r>
              <a:rPr lang="fr-FR" dirty="0" smtClean="0"/>
              <a:t>Ministère </a:t>
            </a:r>
            <a:r>
              <a:rPr lang="fr-FR" dirty="0"/>
              <a:t>de l’intérieur.</a:t>
            </a:r>
          </a:p>
        </p:txBody>
      </p:sp>
    </p:spTree>
    <p:extLst>
      <p:ext uri="{BB962C8B-B14F-4D97-AF65-F5344CB8AC3E}">
        <p14:creationId xmlns:p14="http://schemas.microsoft.com/office/powerpoint/2010/main" val="36889368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Poursuite d’étude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84470" y="1844824"/>
            <a:ext cx="6507809" cy="3880773"/>
          </a:xfrm>
        </p:spPr>
        <p:txBody>
          <a:bodyPr>
            <a:normAutofit lnSpcReduction="10000"/>
          </a:bodyPr>
          <a:lstStyle/>
          <a:p>
            <a:r>
              <a:rPr lang="fr-FR" dirty="0" smtClean="0"/>
              <a:t>Après un diplôme d’armurerie les éventuelles poursuites d’études </a:t>
            </a:r>
            <a:r>
              <a:rPr lang="fr-FR" dirty="0"/>
              <a:t>pourraient </a:t>
            </a:r>
            <a:r>
              <a:rPr lang="fr-FR" dirty="0" smtClean="0"/>
              <a:t>être, selon </a:t>
            </a:r>
            <a:r>
              <a:rPr lang="fr-FR" dirty="0"/>
              <a:t>votre formation initiale :</a:t>
            </a:r>
            <a:endParaRPr lang="fr-FR" dirty="0" smtClean="0"/>
          </a:p>
          <a:p>
            <a:pPr marL="0" indent="0">
              <a:buNone/>
            </a:pPr>
            <a:endParaRPr lang="fr-FR" dirty="0" smtClean="0"/>
          </a:p>
          <a:p>
            <a:pPr lvl="1"/>
            <a:r>
              <a:rPr lang="fr-FR" dirty="0" smtClean="0"/>
              <a:t>Études de commerce, gestion, marketing</a:t>
            </a:r>
          </a:p>
          <a:p>
            <a:pPr marL="457200" lvl="1" indent="0">
              <a:buNone/>
            </a:pPr>
            <a:endParaRPr lang="fr-FR" dirty="0" smtClean="0"/>
          </a:p>
          <a:p>
            <a:pPr lvl="1"/>
            <a:r>
              <a:rPr lang="fr-FR" dirty="0"/>
              <a:t>Éventuellement reprise des études dans le secteur de la mécanique (BTS, licence</a:t>
            </a:r>
            <a:r>
              <a:rPr lang="fr-FR" dirty="0" smtClean="0"/>
              <a:t>)</a:t>
            </a:r>
          </a:p>
          <a:p>
            <a:pPr marL="457200" lvl="1" indent="0">
              <a:buNone/>
            </a:pPr>
            <a:endParaRPr lang="fr-FR" dirty="0"/>
          </a:p>
          <a:p>
            <a:pPr lvl="1"/>
            <a:r>
              <a:rPr lang="fr-FR" dirty="0" smtClean="0"/>
              <a:t>Gravure </a:t>
            </a:r>
            <a:r>
              <a:rPr lang="fr-FR" dirty="0"/>
              <a:t>sur </a:t>
            </a:r>
            <a:r>
              <a:rPr lang="fr-FR" dirty="0" smtClean="0"/>
              <a:t>armes</a:t>
            </a:r>
          </a:p>
          <a:p>
            <a:pPr marL="457200" lvl="1" indent="0">
              <a:buNone/>
            </a:pPr>
            <a:endParaRPr lang="fr-FR" dirty="0"/>
          </a:p>
          <a:p>
            <a:pPr lvl="1"/>
            <a:r>
              <a:rPr lang="fr-FR" dirty="0"/>
              <a:t>Coutellerie </a:t>
            </a:r>
            <a:endParaRPr lang="fr-FR" dirty="0" smtClean="0"/>
          </a:p>
          <a:p>
            <a:pPr marL="457200" lvl="1" indent="0">
              <a:buNone/>
            </a:pPr>
            <a:endParaRPr lang="fr-FR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852689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12769" y="404664"/>
            <a:ext cx="8184653" cy="652934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   </a:t>
            </a:r>
            <a:r>
              <a:rPr lang="fr-FR" sz="4000" dirty="0" smtClean="0"/>
              <a:t>Le lycée au salon GAMEFAIR</a:t>
            </a:r>
            <a:r>
              <a:rPr lang="fr-FR" dirty="0"/>
              <a:t> </a:t>
            </a:r>
            <a:r>
              <a:rPr lang="fr-FR" sz="3100" dirty="0" smtClean="0"/>
              <a:t>(mi-juin)</a:t>
            </a:r>
            <a:endParaRPr lang="fr-FR" sz="31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/>
          <a:srcRect t="8510" r="10351"/>
          <a:stretch/>
        </p:blipFill>
        <p:spPr bwMode="auto">
          <a:xfrm>
            <a:off x="5139492" y="1070340"/>
            <a:ext cx="3457931" cy="26466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Espace réservé du contenu 4"/>
          <p:cNvSpPr>
            <a:spLocks noGrp="1"/>
          </p:cNvSpPr>
          <p:nvPr>
            <p:ph sz="half" idx="2"/>
          </p:nvPr>
        </p:nvSpPr>
        <p:spPr>
          <a:xfrm>
            <a:off x="531285" y="1419506"/>
            <a:ext cx="3657600" cy="4572000"/>
          </a:xfrm>
        </p:spPr>
        <p:txBody>
          <a:bodyPr/>
          <a:lstStyle/>
          <a:p>
            <a:r>
              <a:rPr lang="fr-FR" dirty="0" smtClean="0"/>
              <a:t>Grace au soutien de la branche professionnelle de l’armurerie le  lycée est présent sur le stand  « pôle formation » de la FEPAM</a:t>
            </a:r>
          </a:p>
          <a:p>
            <a:r>
              <a:rPr lang="fr-FR" dirty="0" smtClean="0"/>
              <a:t>Une délégation composée d’enseignants et d’élèves présentent la formation 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/>
          <a:srcRect l="6548" t="17833" r="29342" b="21978"/>
          <a:stretch/>
        </p:blipFill>
        <p:spPr>
          <a:xfrm>
            <a:off x="611560" y="4243690"/>
            <a:ext cx="4159230" cy="21964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638" y="3861048"/>
            <a:ext cx="3438786" cy="25790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107504" y="434920"/>
            <a:ext cx="5920234" cy="2418016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sz="2000" dirty="0"/>
              <a:t>E</a:t>
            </a:r>
            <a:r>
              <a:rPr lang="fr-FR" sz="2000" dirty="0" smtClean="0"/>
              <a:t>n octobre 2023 financement exceptionnel de 15000€HT d’outillage remis aux élèves de la section armurerie pour les soutenir dans leur formation. </a:t>
            </a:r>
            <a:endParaRPr lang="fr-FR" sz="20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83684" y="2289324"/>
            <a:ext cx="3560762" cy="26717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140968"/>
            <a:ext cx="5717207" cy="3594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5" t="32675" r="2751" b="26376"/>
          <a:stretch/>
        </p:blipFill>
        <p:spPr>
          <a:xfrm>
            <a:off x="179512" y="153784"/>
            <a:ext cx="4691595" cy="15841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323631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3568" y="-23928"/>
            <a:ext cx="7467600" cy="11430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Le </a:t>
            </a:r>
            <a:r>
              <a:rPr lang="fr-FR" dirty="0"/>
              <a:t>Trophée des Arquebusiers</a:t>
            </a:r>
            <a:r>
              <a:rPr lang="fr-FR" dirty="0" smtClean="0"/>
              <a:t> </a:t>
            </a:r>
            <a:br>
              <a:rPr lang="fr-FR" dirty="0" smtClean="0"/>
            </a:br>
            <a:r>
              <a:rPr lang="fr-FR" dirty="0" smtClean="0"/>
              <a:t>       </a:t>
            </a:r>
            <a:r>
              <a:rPr lang="fr-FR" sz="2200" dirty="0" smtClean="0"/>
              <a:t>(Tous les 2 ans)</a:t>
            </a:r>
            <a:endParaRPr lang="fr-FR" sz="2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79512" y="1881337"/>
            <a:ext cx="4032448" cy="4572000"/>
          </a:xfrm>
        </p:spPr>
        <p:txBody>
          <a:bodyPr/>
          <a:lstStyle/>
          <a:p>
            <a:r>
              <a:rPr lang="fr-FR" dirty="0" smtClean="0"/>
              <a:t>Les élèves diplômés du BMA en juin  participent au </a:t>
            </a:r>
            <a:r>
              <a:rPr lang="fr-FR" dirty="0"/>
              <a:t>T</a:t>
            </a:r>
            <a:r>
              <a:rPr lang="fr-FR" dirty="0" smtClean="0"/>
              <a:t>rophée des Arquebusiers en mai de l’année N+1 ou N+2.</a:t>
            </a:r>
          </a:p>
          <a:p>
            <a:r>
              <a:rPr lang="fr-FR" dirty="0" smtClean="0"/>
              <a:t>Lors de cette manifestation ils présentent devant un jury de professionnels leur réalisation et leur insertion en entreprise.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124744"/>
            <a:ext cx="4416491" cy="3312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2" t="20867" r="4366" b="24357"/>
          <a:stretch/>
        </p:blipFill>
        <p:spPr>
          <a:xfrm>
            <a:off x="1871699" y="4797152"/>
            <a:ext cx="4968553" cy="16561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 idx="4294967295"/>
          </p:nvPr>
        </p:nvSpPr>
        <p:spPr>
          <a:xfrm>
            <a:off x="251520" y="378778"/>
            <a:ext cx="6348413" cy="1610061"/>
          </a:xfrm>
        </p:spPr>
        <p:txBody>
          <a:bodyPr/>
          <a:lstStyle/>
          <a:p>
            <a:r>
              <a:rPr lang="fr-FR" dirty="0"/>
              <a:t>Prix Avenir Métiers </a:t>
            </a:r>
            <a:r>
              <a:rPr lang="fr-FR" dirty="0" smtClean="0"/>
              <a:t>d’Art</a:t>
            </a:r>
            <a:br>
              <a:rPr lang="fr-FR" dirty="0" smtClean="0"/>
            </a:br>
            <a:r>
              <a:rPr lang="fr-FR" dirty="0" smtClean="0"/>
              <a:t>        </a:t>
            </a:r>
            <a:r>
              <a:rPr lang="fr-FR" sz="2000" dirty="0" smtClean="0">
                <a:solidFill>
                  <a:schemeClr val="tx1"/>
                </a:solidFill>
              </a:rPr>
              <a:t>2023 / 2ème prix niveau 4</a:t>
            </a:r>
            <a:br>
              <a:rPr lang="fr-FR" sz="2000" dirty="0" smtClean="0">
                <a:solidFill>
                  <a:schemeClr val="tx1"/>
                </a:solidFill>
              </a:rPr>
            </a:br>
            <a:r>
              <a:rPr lang="fr-FR" sz="2000" dirty="0" smtClean="0">
                <a:solidFill>
                  <a:schemeClr val="tx1"/>
                </a:solidFill>
              </a:rPr>
              <a:t>               Mathis FORTIER-DURAND</a:t>
            </a:r>
            <a:endParaRPr lang="fr-FR" sz="2000" dirty="0">
              <a:solidFill>
                <a:schemeClr val="tx1"/>
              </a:solidFill>
            </a:endParaRPr>
          </a:p>
        </p:txBody>
      </p:sp>
      <p:pic>
        <p:nvPicPr>
          <p:cNvPr id="13" name="Espace réservé du contenu 12"/>
          <p:cNvPicPr>
            <a:picLocks noGrp="1"/>
          </p:cNvPicPr>
          <p:nvPr>
            <p:ph sz="quarter" idx="4294967295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5281090" y="1455031"/>
            <a:ext cx="2935913" cy="42473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 5"/>
          <p:cNvPicPr/>
          <p:nvPr/>
        </p:nvPicPr>
        <p:blipFill rotWithShape="1">
          <a:blip r:embed="rId3"/>
          <a:srcRect l="15542" t="10885" r="69595" b="79365"/>
          <a:stretch/>
        </p:blipFill>
        <p:spPr bwMode="auto">
          <a:xfrm>
            <a:off x="5724128" y="256853"/>
            <a:ext cx="3148608" cy="1515963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 7"/>
          <p:cNvPicPr/>
          <p:nvPr/>
        </p:nvPicPr>
        <p:blipFill rotWithShape="1">
          <a:blip r:embed="rId4"/>
          <a:srcRect l="25717" t="29824" r="52692" b="42951"/>
          <a:stretch/>
        </p:blipFill>
        <p:spPr bwMode="auto">
          <a:xfrm>
            <a:off x="179512" y="2492896"/>
            <a:ext cx="4176464" cy="36724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 8"/>
          <p:cNvPicPr/>
          <p:nvPr/>
        </p:nvPicPr>
        <p:blipFill rotWithShape="1">
          <a:blip r:embed="rId5"/>
          <a:srcRect l="79159" t="46629" r="11416" b="36002"/>
          <a:stretch/>
        </p:blipFill>
        <p:spPr bwMode="auto">
          <a:xfrm>
            <a:off x="4598698" y="5229200"/>
            <a:ext cx="1368152" cy="14957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31273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Prix Avenir Métiers d’Art </a:t>
            </a:r>
            <a:br>
              <a:rPr lang="fr-FR" dirty="0" smtClean="0"/>
            </a:br>
            <a:endParaRPr lang="fr-FR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379410"/>
            <a:ext cx="3087688" cy="14359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/>
          <a:srcRect l="20319" t="34715" r="60946" b="32244"/>
          <a:stretch/>
        </p:blipFill>
        <p:spPr>
          <a:xfrm>
            <a:off x="251520" y="2130429"/>
            <a:ext cx="3963763" cy="39323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/>
          <a:srcRect l="20640" t="12165" r="21411" b="10217"/>
          <a:stretch/>
        </p:blipFill>
        <p:spPr>
          <a:xfrm>
            <a:off x="5148064" y="3953115"/>
            <a:ext cx="3249525" cy="2448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5"/>
          <a:srcRect l="21171" t="35104" r="19692" b="28554"/>
          <a:stretch/>
        </p:blipFill>
        <p:spPr>
          <a:xfrm>
            <a:off x="4386481" y="2130429"/>
            <a:ext cx="4599856" cy="15900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39871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Prix Avenir Métiers d’Art </a:t>
            </a:r>
            <a:br>
              <a:rPr lang="fr-FR" dirty="0"/>
            </a:b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19391" t="27907" r="19665" b="17921"/>
          <a:stretch/>
        </p:blipFill>
        <p:spPr>
          <a:xfrm>
            <a:off x="4453608" y="2072505"/>
            <a:ext cx="4497789" cy="22488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/>
          <a:srcRect l="40162" t="23409" r="40964" b="44179"/>
          <a:stretch/>
        </p:blipFill>
        <p:spPr>
          <a:xfrm>
            <a:off x="251520" y="2087369"/>
            <a:ext cx="4025305" cy="3888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/>
          <a:srcRect l="21831" t="13771" r="22536" b="8609"/>
          <a:stretch/>
        </p:blipFill>
        <p:spPr>
          <a:xfrm>
            <a:off x="5292078" y="4519308"/>
            <a:ext cx="2631003" cy="20648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379410"/>
            <a:ext cx="3087688" cy="14359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8984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/>
          <p:nvPr/>
        </p:nvPicPr>
        <p:blipFill rotWithShape="1">
          <a:blip r:embed="rId2"/>
          <a:srcRect l="20999" t="8730" r="7407" b="4762"/>
          <a:stretch/>
        </p:blipFill>
        <p:spPr bwMode="auto">
          <a:xfrm>
            <a:off x="0" y="0"/>
            <a:ext cx="9036495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802316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40429" y="188640"/>
            <a:ext cx="7467600" cy="72494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dirty="0" smtClean="0"/>
              <a:t>Les diplômes préparés</a:t>
            </a:r>
            <a:endParaRPr lang="fr-FR" dirty="0"/>
          </a:p>
        </p:txBody>
      </p:sp>
      <p:sp>
        <p:nvSpPr>
          <p:cNvPr id="13315" name="Espace réservé du contenu 2"/>
          <p:cNvSpPr>
            <a:spLocks noGrp="1"/>
          </p:cNvSpPr>
          <p:nvPr>
            <p:ph idx="1"/>
          </p:nvPr>
        </p:nvSpPr>
        <p:spPr>
          <a:xfrm>
            <a:off x="440429" y="1268760"/>
            <a:ext cx="7467600" cy="3071812"/>
          </a:xfrm>
        </p:spPr>
        <p:txBody>
          <a:bodyPr>
            <a:normAutofit/>
          </a:bodyPr>
          <a:lstStyle/>
          <a:p>
            <a:pPr eaLnBrk="1" hangingPunct="1"/>
            <a:r>
              <a:rPr lang="fr-FR" altLang="fr-FR" dirty="0" smtClean="0"/>
              <a:t>Le CAP en alternance sur 1 an</a:t>
            </a:r>
          </a:p>
          <a:p>
            <a:pPr eaLnBrk="1" hangingPunct="1"/>
            <a:endParaRPr lang="fr-FR" altLang="fr-FR" dirty="0" smtClean="0"/>
          </a:p>
          <a:p>
            <a:pPr lvl="1" eaLnBrk="1" hangingPunct="1"/>
            <a:r>
              <a:rPr lang="fr-FR" altLang="fr-FR" dirty="0" smtClean="0"/>
              <a:t>Horaires hebdomadaires</a:t>
            </a:r>
          </a:p>
          <a:p>
            <a:pPr lvl="2" eaLnBrk="1" hangingPunct="1"/>
            <a:r>
              <a:rPr lang="fr-FR" altLang="fr-FR" sz="1800" dirty="0" smtClean="0"/>
              <a:t>Enseignement professionnel 		        30h</a:t>
            </a:r>
          </a:p>
          <a:p>
            <a:pPr lvl="2" eaLnBrk="1" hangingPunct="1"/>
            <a:r>
              <a:rPr lang="fr-FR" altLang="fr-FR" sz="1800" dirty="0" smtClean="0"/>
              <a:t>Arts appliqués				                1h</a:t>
            </a:r>
          </a:p>
          <a:p>
            <a:pPr lvl="2" eaLnBrk="1" hangingPunct="1"/>
            <a:r>
              <a:rPr lang="fr-FR" altLang="fr-FR" sz="1800" dirty="0" smtClean="0"/>
              <a:t>Etude de construction			         3h</a:t>
            </a:r>
          </a:p>
          <a:p>
            <a:pPr lvl="2" eaLnBrk="1" hangingPunct="1"/>
            <a:r>
              <a:rPr lang="fr-FR" altLang="fr-FR" sz="1800" dirty="0" smtClean="0"/>
              <a:t>Prévention Santé Environnement		  1h</a:t>
            </a:r>
          </a:p>
          <a:p>
            <a:pPr lvl="2" eaLnBrk="1" hangingPunct="1"/>
            <a:endParaRPr lang="fr-FR" altLang="fr-FR" sz="1800" dirty="0" smtClean="0"/>
          </a:p>
          <a:p>
            <a:pPr lvl="2" eaLnBrk="1" hangingPunct="1"/>
            <a:endParaRPr lang="fr-FR" altLang="fr-FR" sz="1800" dirty="0" smtClean="0"/>
          </a:p>
          <a:p>
            <a:pPr lvl="2" eaLnBrk="1" hangingPunct="1">
              <a:buFont typeface="Wingdings" pitchFamily="2" charset="2"/>
              <a:buNone/>
            </a:pPr>
            <a:endParaRPr lang="fr-FR" altLang="fr-FR" sz="1800" dirty="0" smtClean="0"/>
          </a:p>
        </p:txBody>
      </p:sp>
      <p:sp>
        <p:nvSpPr>
          <p:cNvPr id="4" name="Espace réservé du contenu 2"/>
          <p:cNvSpPr txBox="1">
            <a:spLocks/>
          </p:cNvSpPr>
          <p:nvPr/>
        </p:nvSpPr>
        <p:spPr>
          <a:xfrm>
            <a:off x="0" y="4437111"/>
            <a:ext cx="8572500" cy="165618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708660" lvl="1" indent="-342900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fr-FR" sz="2100" dirty="0" smtClean="0">
                <a:latin typeface="+mn-lt"/>
                <a:cs typeface="+mn-cs"/>
              </a:rPr>
              <a:t>12 </a:t>
            </a:r>
            <a:r>
              <a:rPr lang="fr-FR" sz="2100" dirty="0">
                <a:latin typeface="+mn-lt"/>
                <a:cs typeface="+mn-cs"/>
              </a:rPr>
              <a:t>semaines de période de formation en </a:t>
            </a:r>
            <a:r>
              <a:rPr lang="fr-FR" sz="2100" dirty="0" smtClean="0">
                <a:latin typeface="+mn-lt"/>
                <a:cs typeface="+mn-cs"/>
              </a:rPr>
              <a:t>centre réparties </a:t>
            </a:r>
            <a:r>
              <a:rPr lang="fr-FR" sz="2100" dirty="0">
                <a:latin typeface="+mn-lt"/>
                <a:cs typeface="+mn-cs"/>
              </a:rPr>
              <a:t>sur l’année scolaire</a:t>
            </a:r>
            <a:r>
              <a:rPr lang="fr-FR" sz="2100" dirty="0" smtClean="0">
                <a:latin typeface="+mn-lt"/>
                <a:cs typeface="+mn-cs"/>
              </a:rPr>
              <a:t>.</a:t>
            </a:r>
          </a:p>
          <a:p>
            <a:pPr marL="640080" lvl="1" indent="-274320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defRPr/>
            </a:pPr>
            <a:r>
              <a:rPr lang="fr-FR" sz="2100" dirty="0" smtClean="0">
                <a:latin typeface="+mn-lt"/>
                <a:cs typeface="+mn-cs"/>
              </a:rPr>
              <a:t>X semaines de formations en entreprise selon le contrat d’apprentissage.</a:t>
            </a:r>
            <a:endParaRPr lang="fr-FR" sz="2100" dirty="0">
              <a:latin typeface="+mn-lt"/>
              <a:cs typeface="+mn-cs"/>
            </a:endParaRPr>
          </a:p>
          <a:p>
            <a:pPr lvl="2" indent="-182880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/>
            </a:pPr>
            <a:endParaRPr lang="fr-FR" dirty="0">
              <a:latin typeface="+mn-lt"/>
              <a:cs typeface="+mn-cs"/>
            </a:endParaRPr>
          </a:p>
          <a:p>
            <a:pPr lvl="2" indent="-182880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/>
            </a:pPr>
            <a:endParaRPr lang="fr-FR" dirty="0">
              <a:latin typeface="+mn-lt"/>
              <a:cs typeface="+mn-cs"/>
            </a:endParaRPr>
          </a:p>
          <a:p>
            <a:pPr lvl="2" indent="-182880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/>
            </a:pPr>
            <a:endParaRPr lang="fr-FR" dirty="0">
              <a:latin typeface="+mn-lt"/>
              <a:cs typeface="+mn-cs"/>
            </a:endParaRPr>
          </a:p>
          <a:p>
            <a:pPr lvl="2" indent="-182880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accent1">
                  <a:shade val="75000"/>
                </a:schemeClr>
              </a:buClr>
              <a:buSzPct val="60000"/>
              <a:buFont typeface="Wingdings"/>
              <a:buNone/>
              <a:defRPr/>
            </a:pPr>
            <a:endParaRPr lang="fr-FR" dirty="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4836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6347713" cy="864096"/>
          </a:xfrm>
        </p:spPr>
        <p:txBody>
          <a:bodyPr/>
          <a:lstStyle/>
          <a:p>
            <a:r>
              <a:rPr lang="fr-FR" dirty="0" smtClean="0"/>
              <a:t>Le CAP armurier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5" y="1340768"/>
            <a:ext cx="3240360" cy="24302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124744"/>
            <a:ext cx="3186084" cy="23895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Espace réservé du contenu 9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929318"/>
            <a:ext cx="3672407" cy="27543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22403" y="4003926"/>
            <a:ext cx="3062511" cy="22968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311267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1431" y="188640"/>
            <a:ext cx="7467600" cy="1143001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dirty="0" smtClean="0"/>
              <a:t>Les diplômes préparés</a:t>
            </a:r>
            <a:endParaRPr lang="fr-FR" dirty="0"/>
          </a:p>
        </p:txBody>
      </p:sp>
      <p:sp>
        <p:nvSpPr>
          <p:cNvPr id="14339" name="Espace réservé du contenu 2"/>
          <p:cNvSpPr>
            <a:spLocks noGrp="1"/>
          </p:cNvSpPr>
          <p:nvPr>
            <p:ph idx="1"/>
          </p:nvPr>
        </p:nvSpPr>
        <p:spPr>
          <a:xfrm>
            <a:off x="428625" y="980728"/>
            <a:ext cx="7467600" cy="5184576"/>
          </a:xfrm>
        </p:spPr>
        <p:txBody>
          <a:bodyPr/>
          <a:lstStyle/>
          <a:p>
            <a:pPr eaLnBrk="1" hangingPunct="1"/>
            <a:r>
              <a:rPr lang="fr-FR" altLang="fr-FR" dirty="0" smtClean="0"/>
              <a:t>Le BMA (Brevet des Métiers d’Art)  en 2 ans</a:t>
            </a:r>
          </a:p>
          <a:p>
            <a:pPr marL="0" indent="0" eaLnBrk="1" hangingPunct="1">
              <a:buNone/>
            </a:pPr>
            <a:endParaRPr lang="fr-FR" altLang="fr-FR" dirty="0" smtClean="0"/>
          </a:p>
          <a:p>
            <a:pPr lvl="1" eaLnBrk="1" hangingPunct="1"/>
            <a:r>
              <a:rPr lang="fr-FR" altLang="fr-FR" dirty="0" smtClean="0"/>
              <a:t>Horaires hebdomadaires</a:t>
            </a:r>
          </a:p>
          <a:p>
            <a:pPr lvl="2" eaLnBrk="1" hangingPunct="1"/>
            <a:r>
              <a:rPr lang="fr-FR" altLang="fr-FR" sz="1800" dirty="0" smtClean="0"/>
              <a:t>Enseignement professionnel 	     15h</a:t>
            </a:r>
          </a:p>
          <a:p>
            <a:pPr lvl="2" eaLnBrk="1" hangingPunct="1"/>
            <a:r>
              <a:rPr lang="fr-FR" altLang="fr-FR" sz="1800" dirty="0" smtClean="0"/>
              <a:t>Arts appliqués			              5h30</a:t>
            </a:r>
          </a:p>
          <a:p>
            <a:pPr lvl="2" eaLnBrk="1" hangingPunct="1"/>
            <a:r>
              <a:rPr lang="fr-FR" altLang="fr-FR" sz="1800" dirty="0" smtClean="0"/>
              <a:t>Français-Histoire-Géographie 	 3h</a:t>
            </a:r>
          </a:p>
          <a:p>
            <a:pPr lvl="2" eaLnBrk="1" hangingPunct="1"/>
            <a:r>
              <a:rPr lang="fr-FR" altLang="fr-FR" sz="1800" dirty="0" smtClean="0"/>
              <a:t>Mathématiques-Sciences		        2h</a:t>
            </a:r>
          </a:p>
          <a:p>
            <a:pPr lvl="2" eaLnBrk="1" hangingPunct="1"/>
            <a:r>
              <a:rPr lang="fr-FR" altLang="fr-FR" sz="1800" dirty="0" smtClean="0"/>
              <a:t>Etude de construction		        3h</a:t>
            </a:r>
          </a:p>
          <a:p>
            <a:pPr lvl="2" eaLnBrk="1" hangingPunct="1"/>
            <a:r>
              <a:rPr lang="fr-FR" altLang="fr-FR" sz="1800" dirty="0" smtClean="0"/>
              <a:t>Education physique		               2h</a:t>
            </a:r>
          </a:p>
          <a:p>
            <a:pPr lvl="2" eaLnBrk="1" hangingPunct="1"/>
            <a:r>
              <a:rPr lang="fr-FR" altLang="fr-FR" sz="1800" dirty="0" smtClean="0"/>
              <a:t>Anglais 				               3h</a:t>
            </a:r>
          </a:p>
          <a:p>
            <a:pPr lvl="2" eaLnBrk="1" hangingPunct="1"/>
            <a:r>
              <a:rPr lang="fr-FR" altLang="fr-FR" sz="1800" dirty="0" smtClean="0"/>
              <a:t>Eco-Gestion		                    	  1h</a:t>
            </a:r>
          </a:p>
        </p:txBody>
      </p:sp>
      <p:sp>
        <p:nvSpPr>
          <p:cNvPr id="4" name="Espace réservé du contenu 2"/>
          <p:cNvSpPr txBox="1">
            <a:spLocks/>
          </p:cNvSpPr>
          <p:nvPr/>
        </p:nvSpPr>
        <p:spPr>
          <a:xfrm>
            <a:off x="683568" y="5517232"/>
            <a:ext cx="7155890" cy="1008113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251460" indent="-342900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fr-FR" sz="2100" dirty="0" smtClean="0">
                <a:latin typeface="+mn-lt"/>
                <a:cs typeface="+mn-cs"/>
              </a:rPr>
              <a:t>12 </a:t>
            </a:r>
            <a:r>
              <a:rPr lang="fr-FR" sz="2100" dirty="0">
                <a:latin typeface="+mn-lt"/>
                <a:cs typeface="+mn-cs"/>
              </a:rPr>
              <a:t>semaines de période de formation en milieu professionnel </a:t>
            </a:r>
            <a:r>
              <a:rPr lang="fr-FR" sz="2100" dirty="0" smtClean="0">
                <a:latin typeface="+mn-lt"/>
                <a:cs typeface="+mn-cs"/>
              </a:rPr>
              <a:t>        réparties </a:t>
            </a:r>
            <a:r>
              <a:rPr lang="fr-FR" sz="2100" dirty="0">
                <a:latin typeface="+mn-lt"/>
                <a:cs typeface="+mn-cs"/>
              </a:rPr>
              <a:t>sur les deux ans</a:t>
            </a:r>
            <a:r>
              <a:rPr lang="fr-FR" sz="2100" dirty="0" smtClean="0">
                <a:latin typeface="+mn-lt"/>
                <a:cs typeface="+mn-cs"/>
              </a:rPr>
              <a:t>.</a:t>
            </a:r>
          </a:p>
          <a:p>
            <a:pPr marL="251460" indent="-342900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fr-FR" sz="2100" dirty="0" smtClean="0">
                <a:latin typeface="+mn-lt"/>
                <a:cs typeface="+mn-cs"/>
              </a:rPr>
              <a:t>Un module de 50h d’initiation à la gravure (2h/</a:t>
            </a:r>
            <a:r>
              <a:rPr lang="fr-FR" sz="2100" dirty="0" err="1" smtClean="0">
                <a:latin typeface="+mn-lt"/>
                <a:cs typeface="+mn-cs"/>
              </a:rPr>
              <a:t>sem</a:t>
            </a:r>
            <a:r>
              <a:rPr lang="fr-FR" sz="2100" dirty="0" smtClean="0">
                <a:latin typeface="+mn-lt"/>
                <a:cs typeface="+mn-cs"/>
              </a:rPr>
              <a:t>).</a:t>
            </a:r>
            <a:endParaRPr lang="fr-FR" sz="2100" dirty="0">
              <a:latin typeface="+mn-lt"/>
              <a:cs typeface="+mn-cs"/>
            </a:endParaRPr>
          </a:p>
          <a:p>
            <a:pPr lvl="2" indent="-182880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/>
            </a:pPr>
            <a:endParaRPr lang="fr-FR" dirty="0">
              <a:latin typeface="+mn-lt"/>
              <a:cs typeface="+mn-cs"/>
            </a:endParaRPr>
          </a:p>
          <a:p>
            <a:pPr lvl="2" indent="-182880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/>
            </a:pPr>
            <a:endParaRPr lang="fr-FR" dirty="0">
              <a:latin typeface="+mn-lt"/>
              <a:cs typeface="+mn-cs"/>
            </a:endParaRPr>
          </a:p>
          <a:p>
            <a:pPr lvl="2" indent="-182880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/>
            </a:pPr>
            <a:endParaRPr lang="fr-FR" dirty="0">
              <a:latin typeface="+mn-lt"/>
              <a:cs typeface="+mn-cs"/>
            </a:endParaRPr>
          </a:p>
          <a:p>
            <a:pPr lvl="2" indent="-182880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accent1">
                  <a:shade val="75000"/>
                </a:schemeClr>
              </a:buClr>
              <a:buSzPct val="60000"/>
              <a:buFont typeface="Wingdings"/>
              <a:buNone/>
              <a:defRPr/>
            </a:pPr>
            <a:endParaRPr lang="fr-FR" dirty="0"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dirty="0" smtClean="0"/>
              <a:t>       BMA</a:t>
            </a:r>
            <a:br>
              <a:rPr lang="fr-FR" dirty="0" smtClean="0"/>
            </a:br>
            <a:r>
              <a:rPr lang="fr-FR" dirty="0" smtClean="0"/>
              <a:t>Le projet E2</a:t>
            </a:r>
            <a:endParaRPr lang="fr-FR" dirty="0"/>
          </a:p>
        </p:txBody>
      </p:sp>
      <p:sp>
        <p:nvSpPr>
          <p:cNvPr id="20483" name="Espace réservé du contenu 2"/>
          <p:cNvSpPr>
            <a:spLocks noGrp="1"/>
          </p:cNvSpPr>
          <p:nvPr>
            <p:ph sz="half" idx="1"/>
          </p:nvPr>
        </p:nvSpPr>
        <p:spPr>
          <a:xfrm>
            <a:off x="467544" y="2091108"/>
            <a:ext cx="3657600" cy="3629000"/>
          </a:xfrm>
        </p:spPr>
        <p:txBody>
          <a:bodyPr/>
          <a:lstStyle/>
          <a:p>
            <a:pPr eaLnBrk="1" hangingPunct="1"/>
            <a:r>
              <a:rPr lang="fr-FR" altLang="fr-FR" dirty="0" smtClean="0"/>
              <a:t>Au cours de ces deux ans d’études les élèves de BMA conçoivent et réalisent un prototype d’arme sur lequel doit figurer. </a:t>
            </a:r>
          </a:p>
          <a:p>
            <a:pPr eaLnBrk="1" hangingPunct="1"/>
            <a:endParaRPr lang="fr-FR" altLang="fr-FR" dirty="0"/>
          </a:p>
          <a:p>
            <a:pPr eaLnBrk="1" hangingPunct="1"/>
            <a:endParaRPr lang="fr-FR" altLang="fr-FR" dirty="0" smtClean="0"/>
          </a:p>
          <a:p>
            <a:pPr lvl="1" eaLnBrk="1" hangingPunct="1"/>
            <a:r>
              <a:rPr lang="fr-FR" altLang="fr-FR" dirty="0" smtClean="0"/>
              <a:t>Un </a:t>
            </a:r>
            <a:r>
              <a:rPr lang="fr-FR" altLang="fr-FR" u="sng" dirty="0" smtClean="0"/>
              <a:t>thème artistique</a:t>
            </a:r>
            <a:r>
              <a:rPr lang="fr-FR" altLang="fr-FR" dirty="0" smtClean="0"/>
              <a:t>, choisi et développé par l’élève.</a:t>
            </a:r>
          </a:p>
          <a:p>
            <a:pPr lvl="1" eaLnBrk="1" hangingPunct="1"/>
            <a:endParaRPr lang="fr-FR" altLang="fr-FR" dirty="0" smtClean="0"/>
          </a:p>
          <a:p>
            <a:pPr lvl="1" eaLnBrk="1" hangingPunct="1"/>
            <a:r>
              <a:rPr lang="fr-FR" altLang="fr-FR" dirty="0" smtClean="0"/>
              <a:t>Une </a:t>
            </a:r>
            <a:r>
              <a:rPr lang="fr-FR" altLang="fr-FR" u="sng" dirty="0" smtClean="0"/>
              <a:t>innovation technique</a:t>
            </a:r>
            <a:r>
              <a:rPr lang="fr-FR" altLang="fr-FR" dirty="0" smtClean="0"/>
              <a:t>.</a:t>
            </a:r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828" y="448892"/>
            <a:ext cx="3982672" cy="29870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" t="2410" b="5983"/>
          <a:stretch/>
        </p:blipFill>
        <p:spPr>
          <a:xfrm>
            <a:off x="4737148" y="3596603"/>
            <a:ext cx="3993352" cy="28231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      BMA </a:t>
            </a:r>
            <a:br>
              <a:rPr lang="fr-FR" dirty="0" smtClean="0"/>
            </a:br>
            <a:r>
              <a:rPr lang="fr-FR" dirty="0" smtClean="0"/>
              <a:t>Le Projet E2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2160588"/>
            <a:ext cx="3088109" cy="4415738"/>
          </a:xfrm>
        </p:spPr>
        <p:txBody>
          <a:bodyPr>
            <a:normAutofit/>
          </a:bodyPr>
          <a:lstStyle/>
          <a:p>
            <a:r>
              <a:rPr lang="fr-FR" dirty="0" smtClean="0"/>
              <a:t>Ce projet individuel demande à l’élève de faire preuve d’un réel investissement personnel et de persévérance.</a:t>
            </a:r>
          </a:p>
          <a:p>
            <a:endParaRPr lang="fr-FR" dirty="0"/>
          </a:p>
          <a:p>
            <a:r>
              <a:rPr lang="fr-FR" dirty="0" smtClean="0"/>
              <a:t>Le projet réalisé est un réel outil de communication facilitant l’insertion dans le monde professionnel.</a:t>
            </a:r>
            <a:endParaRPr lang="fr-FR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60648"/>
            <a:ext cx="4104456" cy="63156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87651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251520" y="355680"/>
            <a:ext cx="8521745" cy="580926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             </a:t>
            </a:r>
            <a:r>
              <a:rPr lang="fr-FR" sz="4000" dirty="0" smtClean="0"/>
              <a:t>BMA       Le Projet E2</a:t>
            </a:r>
            <a:endParaRPr lang="fr-FR" sz="4000" dirty="0"/>
          </a:p>
        </p:txBody>
      </p:sp>
      <p:sp>
        <p:nvSpPr>
          <p:cNvPr id="4" name="Espace réservé du contenu 2"/>
          <p:cNvSpPr txBox="1">
            <a:spLocks noGrp="1"/>
          </p:cNvSpPr>
          <p:nvPr>
            <p:ph sz="half" idx="1"/>
          </p:nvPr>
        </p:nvSpPr>
        <p:spPr bwMode="auto">
          <a:xfrm>
            <a:off x="202251" y="936606"/>
            <a:ext cx="8620281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 eaLnBrk="1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/>
            </a:pPr>
            <a:r>
              <a:rPr lang="fr-FR" sz="2400" dirty="0" smtClean="0">
                <a:latin typeface="+mj-lt"/>
              </a:rPr>
              <a:t>L’élève doit également constituer un </a:t>
            </a:r>
            <a:r>
              <a:rPr lang="fr-FR" sz="2400" dirty="0">
                <a:latin typeface="+mj-lt"/>
              </a:rPr>
              <a:t>dossier présentant </a:t>
            </a:r>
            <a:r>
              <a:rPr lang="fr-FR" sz="2400" dirty="0" smtClean="0">
                <a:latin typeface="+mj-lt"/>
              </a:rPr>
              <a:t>sa démarche </a:t>
            </a:r>
            <a:r>
              <a:rPr lang="fr-FR" sz="2400" dirty="0">
                <a:latin typeface="+mj-lt"/>
              </a:rPr>
              <a:t>de création et de fabrication.</a:t>
            </a:r>
          </a:p>
          <a:p>
            <a:pPr marL="0" indent="0" eaLnBrk="1" hangingPunct="1">
              <a:spcBef>
                <a:spcPts val="600"/>
              </a:spcBef>
              <a:buClr>
                <a:schemeClr val="accent1"/>
              </a:buClr>
              <a:buSzPct val="70000"/>
              <a:buNone/>
              <a:defRPr/>
            </a:pPr>
            <a:endParaRPr lang="fr-FR" sz="2400" dirty="0">
              <a:latin typeface="Century Schoolbook" pitchFamily="18" charset="0"/>
            </a:endParaRPr>
          </a:p>
          <a:p>
            <a:pPr marL="273050" indent="-273050" eaLnBrk="1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/>
            </a:pPr>
            <a:endParaRPr lang="fr-FR" sz="2100" dirty="0">
              <a:latin typeface="Century Schoolbook" pitchFamily="18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0" b="5281"/>
          <a:stretch/>
        </p:blipFill>
        <p:spPr>
          <a:xfrm>
            <a:off x="783760" y="1765950"/>
            <a:ext cx="3633171" cy="23831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209" y="1765951"/>
            <a:ext cx="3177506" cy="23831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2" b="1932"/>
          <a:stretch/>
        </p:blipFill>
        <p:spPr>
          <a:xfrm>
            <a:off x="4615209" y="4312655"/>
            <a:ext cx="3177506" cy="22662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9" t="5771" b="4762"/>
          <a:stretch/>
        </p:blipFill>
        <p:spPr>
          <a:xfrm>
            <a:off x="956011" y="4274667"/>
            <a:ext cx="3288668" cy="23365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86699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      BMA </a:t>
            </a:r>
            <a:br>
              <a:rPr lang="fr-FR" dirty="0" smtClean="0"/>
            </a:br>
            <a:r>
              <a:rPr lang="fr-FR" dirty="0" smtClean="0"/>
              <a:t>Le Projet E2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67544" y="2852936"/>
            <a:ext cx="3816424" cy="2016224"/>
          </a:xfrm>
        </p:spPr>
        <p:txBody>
          <a:bodyPr/>
          <a:lstStyle/>
          <a:p>
            <a:r>
              <a:rPr lang="fr-FR" dirty="0"/>
              <a:t>En fin de cursus, </a:t>
            </a:r>
            <a:r>
              <a:rPr lang="fr-FR" dirty="0" smtClean="0"/>
              <a:t> l’élève présente </a:t>
            </a:r>
            <a:r>
              <a:rPr lang="fr-FR" dirty="0"/>
              <a:t>s</a:t>
            </a:r>
            <a:r>
              <a:rPr lang="fr-FR" dirty="0" smtClean="0"/>
              <a:t>a </a:t>
            </a:r>
            <a:r>
              <a:rPr lang="fr-FR" dirty="0"/>
              <a:t>démarche de conception et de réalisation de l’arme lors d’une soutenance devant un jury d’examen.</a:t>
            </a:r>
          </a:p>
          <a:p>
            <a:endParaRPr lang="fr-FR" dirty="0"/>
          </a:p>
        </p:txBody>
      </p:sp>
      <p:pic>
        <p:nvPicPr>
          <p:cNvPr id="5" name="Espace réservé du contenu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1" t="4325" b="5255"/>
          <a:stretch/>
        </p:blipFill>
        <p:spPr bwMode="auto">
          <a:xfrm>
            <a:off x="4644009" y="3429000"/>
            <a:ext cx="3971686" cy="3168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23"/>
          <a:stretch/>
        </p:blipFill>
        <p:spPr>
          <a:xfrm>
            <a:off x="4644009" y="260647"/>
            <a:ext cx="3971686" cy="28083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98825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te">
  <a:themeElements>
    <a:clrScheme name="Facett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te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t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2420</TotalTime>
  <Words>1172</Words>
  <Application>Microsoft Office PowerPoint</Application>
  <PresentationFormat>Affichage à l'écran (4:3)</PresentationFormat>
  <Paragraphs>178</Paragraphs>
  <Slides>28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37" baseType="lpstr">
      <vt:lpstr>Arial</vt:lpstr>
      <vt:lpstr>Calibri</vt:lpstr>
      <vt:lpstr>Century Schoolbook</vt:lpstr>
      <vt:lpstr>Courier New</vt:lpstr>
      <vt:lpstr>Trebuchet MS</vt:lpstr>
      <vt:lpstr>Wingdings</vt:lpstr>
      <vt:lpstr>Wingdings 2</vt:lpstr>
      <vt:lpstr>Wingdings 3</vt:lpstr>
      <vt:lpstr>Facette</vt:lpstr>
      <vt:lpstr>Lycée des métiers de l’armurerie</vt:lpstr>
      <vt:lpstr>Les diplômes préparés</vt:lpstr>
      <vt:lpstr>Les diplômes préparés</vt:lpstr>
      <vt:lpstr>Le CAP armurier</vt:lpstr>
      <vt:lpstr>Les diplômes préparés</vt:lpstr>
      <vt:lpstr>       BMA Le projet E2</vt:lpstr>
      <vt:lpstr>      BMA  Le Projet E2</vt:lpstr>
      <vt:lpstr>             BMA       Le Projet E2</vt:lpstr>
      <vt:lpstr>      BMA  Le Projet E2</vt:lpstr>
      <vt:lpstr> Sorties Pédagogiques</vt:lpstr>
      <vt:lpstr>      Visite du Banc d’Epreuve</vt:lpstr>
      <vt:lpstr>        Interventions au lycée</vt:lpstr>
      <vt:lpstr>Armurier Une profession règlementée</vt:lpstr>
      <vt:lpstr>          Formation Initiale     Candidater en CAP et BMA  </vt:lpstr>
      <vt:lpstr>Diplômes prérequis pour candidater :</vt:lpstr>
      <vt:lpstr>                 GRETA           Candidater en CAP</vt:lpstr>
      <vt:lpstr>              Alternance          Candidater en CAP</vt:lpstr>
      <vt:lpstr>    Conditions complémentaires</vt:lpstr>
      <vt:lpstr>Coût de la formation</vt:lpstr>
      <vt:lpstr>Débouchés professionnels</vt:lpstr>
      <vt:lpstr>Poursuite d’étude</vt:lpstr>
      <vt:lpstr>   Le lycée au salon GAMEFAIR (mi-juin)</vt:lpstr>
      <vt:lpstr>   En octobre 2023 financement exceptionnel de 15000€HT d’outillage remis aux élèves de la section armurerie pour les soutenir dans leur formation. </vt:lpstr>
      <vt:lpstr> Le Trophée des Arquebusiers         (Tous les 2 ans)</vt:lpstr>
      <vt:lpstr>Prix Avenir Métiers d’Art         2023 / 2ème prix niveau 4                Mathis FORTIER-DURAND</vt:lpstr>
      <vt:lpstr>Prix Avenir Métiers d’Art  </vt:lpstr>
      <vt:lpstr>Prix Avenir Métiers d’Art  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Pauline Touron</dc:creator>
  <cp:lastModifiedBy>Administrateur</cp:lastModifiedBy>
  <cp:revision>189</cp:revision>
  <cp:lastPrinted>2020-12-10T15:06:58Z</cp:lastPrinted>
  <dcterms:created xsi:type="dcterms:W3CDTF">2016-05-18T13:30:40Z</dcterms:created>
  <dcterms:modified xsi:type="dcterms:W3CDTF">2025-03-24T16:12:44Z</dcterms:modified>
</cp:coreProperties>
</file>